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B028B"/>
    <a:srgbClr val="FF0066"/>
    <a:srgbClr val="387824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43"/>
  </p:normalViewPr>
  <p:slideViewPr>
    <p:cSldViewPr>
      <p:cViewPr varScale="1">
        <p:scale>
          <a:sx n="101" d="100"/>
          <a:sy n="101" d="100"/>
        </p:scale>
        <p:origin x="1410" y="96"/>
      </p:cViewPr>
      <p:guideLst>
        <p:guide orient="horz" pos="346"/>
        <p:guide pos="393"/>
        <p:guide pos="7514"/>
        <p:guide orient="horz" pos="3974"/>
        <p:guide pos="211"/>
        <p:guide orient="horz" pos="164"/>
        <p:guide orient="horz" pos="4156"/>
        <p:guide orient="horz" pos="436"/>
        <p:guide pos="5110"/>
        <p:guide pos="2842"/>
        <p:guide pos="3840"/>
        <p:guide orient="horz" pos="743"/>
        <p:guide orient="horz" pos="3547"/>
        <p:guide orient="horz" pos="522"/>
        <p:guide orient="horz" pos="3710"/>
        <p:guide orient="horz" pos="1747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5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1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030" y="1901607"/>
            <a:ext cx="7038340" cy="13121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2060" y="3468793"/>
            <a:ext cx="5796280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8726" y="5695929"/>
            <a:ext cx="2622127" cy="325908"/>
          </a:xfrm>
        </p:spPr>
        <p:txBody>
          <a:bodyPr/>
          <a:lstStyle/>
          <a:p>
            <a:pPr algn="l"/>
            <a:r>
              <a:rPr lang="ru-RU" dirty="0"/>
              <a:t>Сайт выставки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95" y="3933569"/>
            <a:ext cx="7038340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095" y="2594511"/>
            <a:ext cx="7038340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4021" y="1428334"/>
            <a:ext cx="3657176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09203" y="1428334"/>
            <a:ext cx="3657176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3" y="1370232"/>
            <a:ext cx="3658614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3" y="1941278"/>
            <a:ext cx="3658614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06335" y="1370232"/>
            <a:ext cx="3660051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06335" y="1941278"/>
            <a:ext cx="3660051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21" y="618296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7" y="618298"/>
            <a:ext cx="4628974" cy="484987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280962"/>
            <a:ext cx="2724194" cy="4187208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016" y="4284981"/>
            <a:ext cx="4968240" cy="50586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23016" y="618301"/>
            <a:ext cx="4968240" cy="3601503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3016" y="4790847"/>
            <a:ext cx="4968240" cy="718414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14022" y="5673633"/>
            <a:ext cx="1932094" cy="325908"/>
          </a:xfrm>
          <a:prstGeom prst="rect">
            <a:avLst/>
          </a:prstGeom>
        </p:spPr>
        <p:txBody>
          <a:bodyPr lIns="74607" tIns="37302" rIns="74607" bIns="37302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Сайт выставки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22" y="554021"/>
            <a:ext cx="7452360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452360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rgbClr val="003399"/>
                </a:solidFill>
              </a:defRPr>
            </a:lvl1pPr>
          </a:lstStyle>
          <a:p>
            <a:pPr algn="l"/>
            <a:r>
              <a:rPr lang="ru-RU" dirty="0"/>
              <a:t>Сайт выставки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+mn-lt"/>
          <a:ea typeface="+mn-ea"/>
          <a:cs typeface="+mn-cs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+mn-lt"/>
          <a:ea typeface="+mn-ea"/>
          <a:cs typeface="+mn-cs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+mn-lt"/>
          <a:ea typeface="+mn-ea"/>
          <a:cs typeface="+mn-cs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685" y="570700"/>
            <a:ext cx="2015556" cy="267913"/>
          </a:xfrm>
        </p:spPr>
        <p:txBody>
          <a:bodyPr>
            <a:noAutofit/>
          </a:bodyPr>
          <a:lstStyle/>
          <a:p>
            <a:pPr marL="0" indent="0">
              <a:lnSpc>
                <a:spcPts val="2041"/>
              </a:lnSpc>
              <a:buNone/>
            </a:pPr>
            <a:endParaRPr lang="ru-RU" sz="2000" dirty="0">
              <a:solidFill>
                <a:srgbClr val="EB028B"/>
              </a:solidFill>
            </a:endParaRPr>
          </a:p>
          <a:p>
            <a:pPr marL="0" indent="0">
              <a:lnSpc>
                <a:spcPts val="2041"/>
              </a:lnSpc>
              <a:buNone/>
            </a:pPr>
            <a:endParaRPr lang="ru-RU" sz="2000" dirty="0">
              <a:solidFill>
                <a:srgbClr val="EB028B"/>
              </a:solidFill>
            </a:endParaRPr>
          </a:p>
          <a:p>
            <a:pPr marL="0" indent="0">
              <a:lnSpc>
                <a:spcPts val="2041"/>
              </a:lnSpc>
              <a:buNone/>
            </a:pPr>
            <a:r>
              <a:rPr lang="ru-RU" sz="20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3727" y="5250728"/>
            <a:ext cx="2094791" cy="514190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7297" y="1813285"/>
            <a:ext cx="7653030" cy="1303678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73"/>
              </a:lnSpc>
            </a:pPr>
            <a:r>
              <a:rPr lang="ru-RU" sz="3600" dirty="0">
                <a:solidFill>
                  <a:srgbClr val="003399"/>
                </a:solidFill>
              </a:rPr>
              <a:t>Голубика в России: Финансовая сторона выращивания </a:t>
            </a:r>
            <a:endParaRPr lang="ru-RU" sz="3300" b="1" dirty="0">
              <a:solidFill>
                <a:srgbClr val="003399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2129" y="320607"/>
            <a:ext cx="5446385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Научно-практический семинар Ягодного Союза «День голубики»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297" y="3671146"/>
            <a:ext cx="2185202" cy="321554"/>
          </a:xfrm>
          <a:prstGeom prst="rect">
            <a:avLst/>
          </a:prstGeom>
          <a:noFill/>
        </p:spPr>
        <p:txBody>
          <a:bodyPr wrap="none" lIns="74607" tIns="37302" rIns="74607" bIns="37302" rtlCol="0">
            <a:spAutoFit/>
          </a:bodyPr>
          <a:lstStyle/>
          <a:p>
            <a:r>
              <a:rPr lang="ru-RU" sz="1600" b="1" dirty="0">
                <a:latin typeface="Myriad Pro" charset="0"/>
                <a:ea typeface="Myriad Pro" charset="0"/>
                <a:cs typeface="Myriad Pro" charset="0"/>
              </a:rPr>
              <a:t>Евгений Митницкий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846" y="4066023"/>
            <a:ext cx="2925476" cy="130643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r>
              <a:rPr lang="ru-RU" sz="1600" b="1" dirty="0">
                <a:latin typeface="Myriad Pro" charset="0"/>
                <a:ea typeface="Myriad Pro" charset="0"/>
                <a:cs typeface="Myriad Pro" charset="0"/>
              </a:rPr>
              <a:t>ГК ТУЛЬСКАЯ ЯГОДА</a:t>
            </a:r>
          </a:p>
          <a:p>
            <a:endParaRPr lang="ru-RU" sz="1600" b="1" dirty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ru-RU" sz="1600" b="1" dirty="0">
                <a:latin typeface="Myriad Pro" charset="0"/>
                <a:ea typeface="Myriad Pro" charset="0"/>
                <a:cs typeface="Myriad Pro" charset="0"/>
              </a:rPr>
              <a:t>Дер. </a:t>
            </a:r>
            <a:r>
              <a:rPr lang="ru-RU" sz="1600" b="1" dirty="0" err="1">
                <a:latin typeface="Myriad Pro" charset="0"/>
                <a:ea typeface="Myriad Pro" charset="0"/>
                <a:cs typeface="Myriad Pro" charset="0"/>
              </a:rPr>
              <a:t>Чебышовка</a:t>
            </a:r>
            <a:r>
              <a:rPr lang="ru-RU" sz="1600" b="1" dirty="0">
                <a:latin typeface="Myriad Pro" charset="0"/>
                <a:ea typeface="Myriad Pro" charset="0"/>
                <a:cs typeface="Myriad Pro" charset="0"/>
              </a:rPr>
              <a:t> Одоевского района Тульской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0E3F50-1AEE-45F8-B738-041AE6987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12" y="3221539"/>
            <a:ext cx="2564344" cy="25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10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8CA9A-B874-4DB0-B7AB-6D7C5B24C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607" y="1852152"/>
            <a:ext cx="4318708" cy="27069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54765-8925-4CA3-9957-4A0ADB0C2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951" y="1990968"/>
            <a:ext cx="4318710" cy="24292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142B9C-1819-4118-A77C-C6DB33AAD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7496" y="1990967"/>
            <a:ext cx="4318710" cy="24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59" y="5712851"/>
            <a:ext cx="6039493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lvl="0"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</a:rPr>
              <a:t>ГОЛУБИКА В РОССИИ: ФИНАНСОВАЯ СТОРОНА ВЫРАЩИВАНИЯ </a:t>
            </a:r>
            <a:endParaRPr lang="ru-RU" sz="10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ts val="1224"/>
              </a:lnSpc>
            </a:pP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11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257496" y="3463533"/>
            <a:ext cx="7873657" cy="967088"/>
          </a:xfrm>
        </p:spPr>
        <p:txBody>
          <a:bodyPr anchor="t"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Благодарю за внимание!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Вопросы?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rgbClr val="EB028B"/>
                </a:solidFill>
              </a:rPr>
              <a:t>Евгений Митницкий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Генеральный директор ООО «ТУЛЬСКИЙ САД»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rgbClr val="EB028B"/>
                </a:solidFill>
              </a:rPr>
              <a:t>+7 985 220 04 84</a:t>
            </a:r>
            <a:br>
              <a:rPr lang="en-US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5EB4CC-75EC-1B4F-89B2-BB32381E5394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4CCE137-5253-9444-A3DD-827E3318A12F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89901-C38E-48BC-8BD0-275B7217C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17" y="502427"/>
            <a:ext cx="2990321" cy="29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21198" y="1132487"/>
            <a:ext cx="7238004" cy="4335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ГК ТУЛЬСКАЯ ЯГОДА НА РЫНКЕ С 2016 ГОДА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МЫ ВЫРАЩИВАЕМ ЯГОДНЫЕ КУЛЬТУРЫ:</a:t>
            </a:r>
          </a:p>
          <a:p>
            <a:r>
              <a:rPr lang="ru-RU" sz="2000" b="1" dirty="0">
                <a:solidFill>
                  <a:srgbClr val="EB028B"/>
                </a:solidFill>
              </a:rPr>
              <a:t>ЖИМОЛОСТЬ – 3,5 ГА (5 СОРТОВ)</a:t>
            </a:r>
          </a:p>
          <a:p>
            <a:r>
              <a:rPr lang="ru-RU" sz="2000" b="1" dirty="0">
                <a:solidFill>
                  <a:srgbClr val="EB028B"/>
                </a:solidFill>
              </a:rPr>
              <a:t>ЗЕМЛЯНИКА САДОВАЯ – 3 ГА (9 СОРТОВ)</a:t>
            </a:r>
          </a:p>
          <a:p>
            <a:r>
              <a:rPr lang="ru-RU" sz="1800" b="1" dirty="0">
                <a:solidFill>
                  <a:srgbClr val="EB028B"/>
                </a:solidFill>
              </a:rPr>
              <a:t>ГОЛУБИКА – 4,5 ГА (9 СОРТОВ)</a:t>
            </a:r>
          </a:p>
          <a:p>
            <a:r>
              <a:rPr lang="ru-RU" sz="1800" b="1" dirty="0">
                <a:solidFill>
                  <a:srgbClr val="EB028B"/>
                </a:solidFill>
              </a:rPr>
              <a:t>МАЛИНА – </a:t>
            </a:r>
            <a:r>
              <a:rPr lang="en-US" sz="1800" b="1" dirty="0">
                <a:solidFill>
                  <a:srgbClr val="EB028B"/>
                </a:solidFill>
              </a:rPr>
              <a:t>13 </a:t>
            </a:r>
            <a:r>
              <a:rPr lang="ru-RU" sz="1800" b="1" dirty="0">
                <a:solidFill>
                  <a:srgbClr val="EB028B"/>
                </a:solidFill>
              </a:rPr>
              <a:t>ГА (19 СОРТОВ)</a:t>
            </a:r>
          </a:p>
          <a:p>
            <a:r>
              <a:rPr lang="ru-RU" sz="1800" b="1" dirty="0">
                <a:solidFill>
                  <a:srgbClr val="EB028B"/>
                </a:solidFill>
              </a:rPr>
              <a:t>ШИПОВНИК – 0,5 ГА (6 СОРТОВ)</a:t>
            </a:r>
          </a:p>
          <a:p>
            <a:r>
              <a:rPr lang="ru-RU" sz="1800" b="1" dirty="0">
                <a:solidFill>
                  <a:srgbClr val="EB028B"/>
                </a:solidFill>
              </a:rPr>
              <a:t>СМОРОДИНА 1 ГА (</a:t>
            </a:r>
            <a:r>
              <a:rPr lang="ru-RU" sz="1800" b="1" dirty="0" err="1">
                <a:solidFill>
                  <a:srgbClr val="EB028B"/>
                </a:solidFill>
              </a:rPr>
              <a:t>закадываем</a:t>
            </a:r>
            <a:r>
              <a:rPr lang="ru-RU" sz="1800" b="1" dirty="0">
                <a:solidFill>
                  <a:srgbClr val="EB028B"/>
                </a:solidFill>
              </a:rPr>
              <a:t>)</a:t>
            </a:r>
          </a:p>
          <a:p>
            <a:r>
              <a:rPr lang="ru-RU" sz="1800" b="1" dirty="0">
                <a:solidFill>
                  <a:srgbClr val="EB028B"/>
                </a:solidFill>
              </a:rPr>
              <a:t>КРЫЖОВНИК 1ГА (закладываем)</a:t>
            </a:r>
          </a:p>
          <a:p>
            <a:endParaRPr lang="ru-RU" sz="1800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В 2017 ГОДУ ВЫШЛИ НА БЕЗУБЫТОЧНОСТЬ, подобрали ЧИСТЫЙ посадочный материал.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2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582" y="2434272"/>
            <a:ext cx="2192002" cy="22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21198" y="1132487"/>
            <a:ext cx="7238004" cy="4335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Причины интереса фермеров к голубике высокорослой: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высокая цена на голубику (до 2018г.)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растянутое плодоношение при правильном подборе сортов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возможность долгосрочного хранения и транспортировки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долгий «срок жизни» плантации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высокие  потребительские характеристики ягод голубики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Опасности/риски при выращивании голубики: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высокая стоимость закладки плантации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отсутствие высококачественного посадочного материала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низкий профессиональный уровень фермеров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отсутствие автоматизированной уборки, сортировки, упаковки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высоковероятное падение цены на ягоды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неподходящий климат для выращивания голубики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3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330" y="810955"/>
            <a:ext cx="1313641" cy="13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21198" y="1132487"/>
            <a:ext cx="7238004" cy="4335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</a:t>
            </a:r>
            <a:r>
              <a:rPr lang="ru-RU" sz="1800" b="1" dirty="0">
                <a:solidFill>
                  <a:schemeClr val="tx1"/>
                </a:solidFill>
              </a:rPr>
              <a:t>. высокая стоимость закладки плантации.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А) Посадочный материал (около 195-200 </a:t>
            </a:r>
            <a:r>
              <a:rPr lang="ru-RU" sz="1800" b="1" dirty="0" err="1">
                <a:solidFill>
                  <a:schemeClr val="tx1"/>
                </a:solidFill>
              </a:rPr>
              <a:t>руб</a:t>
            </a:r>
            <a:r>
              <a:rPr lang="ru-RU" sz="1800" b="1" dirty="0">
                <a:solidFill>
                  <a:schemeClr val="tx1"/>
                </a:solidFill>
              </a:rPr>
              <a:t>/ саженец)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Вариант решения: </a:t>
            </a:r>
            <a:r>
              <a:rPr lang="ru-RU" sz="1800" b="1" dirty="0" err="1">
                <a:solidFill>
                  <a:schemeClr val="tx1"/>
                </a:solidFill>
              </a:rPr>
              <a:t>доращивание</a:t>
            </a:r>
            <a:r>
              <a:rPr lang="ru-RU" sz="1800" b="1" dirty="0">
                <a:solidFill>
                  <a:schemeClr val="tx1"/>
                </a:solidFill>
              </a:rPr>
              <a:t>, клонирование. 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tx1"/>
                </a:solidFill>
              </a:rPr>
              <a:t>Доращивание</a:t>
            </a:r>
            <a:r>
              <a:rPr lang="ru-RU" sz="1800" b="1" dirty="0">
                <a:solidFill>
                  <a:schemeClr val="tx1"/>
                </a:solidFill>
              </a:rPr>
              <a:t> позволяет уменьшить стоимость саженца в 3 раза.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Б) Создание субстрата.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Торф – дорого. Но Белорусский торф с доставкой в Тульскую область стоил в  2,5 раза дешевле чем из соседней Рязанской.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Варианты решения: перепревшие опилки, хвойный </a:t>
            </a:r>
            <a:r>
              <a:rPr lang="ru-RU" sz="1800" b="1" dirty="0" err="1">
                <a:solidFill>
                  <a:schemeClr val="tx1"/>
                </a:solidFill>
              </a:rPr>
              <a:t>опад</a:t>
            </a:r>
            <a:r>
              <a:rPr lang="ru-RU" sz="1800" b="1" dirty="0">
                <a:solidFill>
                  <a:schemeClr val="tx1"/>
                </a:solidFill>
              </a:rPr>
              <a:t>, насыщение почвы органикой с параллельным подкислением (2-3 года).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2. отсутствие высококачественного посадочного материала.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В настоящее время почти гарантирован </a:t>
            </a:r>
            <a:r>
              <a:rPr lang="ru-RU" sz="1800" b="1" dirty="0" err="1">
                <a:solidFill>
                  <a:schemeClr val="tx1"/>
                </a:solidFill>
              </a:rPr>
              <a:t>пересорт</a:t>
            </a:r>
            <a:r>
              <a:rPr lang="ru-RU" sz="1800" b="1" dirty="0">
                <a:solidFill>
                  <a:schemeClr val="tx1"/>
                </a:solidFill>
              </a:rPr>
              <a:t>, вирусы, мутации. Чистосортный посадочный материал  бы найден только ЦБС НАН РБ.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Варианты решения: проверить посадочный материал и в виде черенков или </a:t>
            </a:r>
            <a:r>
              <a:rPr lang="ru-RU" sz="1800" b="1" dirty="0" err="1">
                <a:solidFill>
                  <a:schemeClr val="tx1"/>
                </a:solidFill>
              </a:rPr>
              <a:t>микроклонов</a:t>
            </a:r>
            <a:r>
              <a:rPr lang="ru-RU" sz="1800" b="1" dirty="0">
                <a:solidFill>
                  <a:schemeClr val="tx1"/>
                </a:solidFill>
              </a:rPr>
              <a:t> самостоятельно доращивать.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64" y="810957"/>
            <a:ext cx="1242738" cy="12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21198" y="1132487"/>
            <a:ext cx="7238004" cy="43356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3. Низкий профессиональный уровень фермеров в части выращивания голубики.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Решение одно: привлечение консультанта и самообразование. 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4. Отсутствие автоматизированной уборки, сортировки, упаковки.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На настоящем этапе данная проблема не является острой, но при сортировке ягоды рентабельность продаж резко пойдет вверх за счет более высокой цены на крупную ягоду.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Решение: создание сбытовых кооперативов и совместных логистических центров. 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5. Высоковероятное падение цены. В 2018г. оптовая цена на голубику опускалась до 280 </a:t>
            </a:r>
            <a:r>
              <a:rPr lang="ru-RU" sz="1800" b="1" dirty="0" err="1">
                <a:solidFill>
                  <a:schemeClr val="tx1"/>
                </a:solidFill>
              </a:rPr>
              <a:t>руб</a:t>
            </a:r>
            <a:r>
              <a:rPr lang="ru-RU" sz="1800" b="1" dirty="0">
                <a:solidFill>
                  <a:schemeClr val="tx1"/>
                </a:solidFill>
              </a:rPr>
              <a:t>/м2. В Польше минимальная цена в организованной рознице (Ашан) составляла менее 240 </a:t>
            </a:r>
            <a:r>
              <a:rPr lang="ru-RU" sz="1800" b="1" dirty="0" err="1">
                <a:solidFill>
                  <a:schemeClr val="tx1"/>
                </a:solidFill>
              </a:rPr>
              <a:t>руб</a:t>
            </a:r>
            <a:r>
              <a:rPr lang="ru-RU" sz="1800" b="1" dirty="0">
                <a:solidFill>
                  <a:schemeClr val="tx1"/>
                </a:solidFill>
              </a:rPr>
              <a:t>/кг. А польская голубика через Беларусь идет в РФ.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Решение: отказ от ранней ягоды, переход на среднюю и позднюю с укрытием. 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474" y="1418429"/>
            <a:ext cx="1018204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3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21198" y="1132487"/>
            <a:ext cx="7238004" cy="4335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6. Неподходящий климат. Самые северные насаждения голубики в США – это уровень Брест- Воронеж.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Решение: подбирать соответствующие сорта, выращивать поздние с укрытием.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Например, Река выдерживает до -35 градусов С, и рН 5-6, но ранний.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tx1"/>
                </a:solidFill>
              </a:rPr>
              <a:t>Блюкроп</a:t>
            </a:r>
            <a:r>
              <a:rPr lang="ru-RU" sz="1800" b="1" dirty="0">
                <a:solidFill>
                  <a:schemeClr val="tx1"/>
                </a:solidFill>
              </a:rPr>
              <a:t> также не столь требователен к кислотности. 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6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951" y="3985193"/>
            <a:ext cx="1353888" cy="13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CAB7E54-75DA-4F20-BB34-CB3FC0D01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22093"/>
              </p:ext>
            </p:extLst>
          </p:nvPr>
        </p:nvGraphicFramePr>
        <p:xfrm>
          <a:off x="439142" y="1944355"/>
          <a:ext cx="7229451" cy="326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938">
                  <a:extLst>
                    <a:ext uri="{9D8B030D-6E8A-4147-A177-3AD203B41FA5}">
                      <a16:colId xmlns:a16="http://schemas.microsoft.com/office/drawing/2014/main" val="152737409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152816654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1587818296"/>
                    </a:ext>
                  </a:extLst>
                </a:gridCol>
              </a:tblGrid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Статьи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Прямые затраты на 1 ГА в 2016г. (на нашем примере)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Минимально возможные прямые затраты на  затраты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34668"/>
                  </a:ext>
                </a:extLst>
              </a:tr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1. Земля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29286"/>
                  </a:ext>
                </a:extLst>
              </a:tr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2. Создание субстрата (торф + опилки)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000 (высевание овса и заделка)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81990"/>
                  </a:ext>
                </a:extLst>
              </a:tr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3. </a:t>
                      </a:r>
                      <a:r>
                        <a:rPr lang="ru-RU" dirty="0" err="1"/>
                        <a:t>Посадочый</a:t>
                      </a:r>
                      <a:r>
                        <a:rPr lang="ru-RU" dirty="0"/>
                        <a:t> материал 3000/ГА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3015"/>
                  </a:ext>
                </a:extLst>
              </a:tr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4. Капельный полив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321963"/>
                  </a:ext>
                </a:extLst>
              </a:tr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5. Затраты на посадку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67493"/>
                  </a:ext>
                </a:extLst>
              </a:tr>
              <a:tr h="347796">
                <a:tc>
                  <a:txBody>
                    <a:bodyPr/>
                    <a:lstStyle/>
                    <a:p>
                      <a:r>
                        <a:rPr lang="ru-RU" dirty="0"/>
                        <a:t>Итого прямых затрат на 1 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34829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7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56" y="673159"/>
            <a:ext cx="1161136" cy="11611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A76DA0-4F07-425E-8A19-FCA4F2C48500}"/>
              </a:ext>
            </a:extLst>
          </p:cNvPr>
          <p:cNvSpPr/>
          <p:nvPr/>
        </p:nvSpPr>
        <p:spPr>
          <a:xfrm>
            <a:off x="899840" y="1048657"/>
            <a:ext cx="5337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ЗАТРАТЫ НА ЗАКЛАДКУ ПЛАНТАЦИИ ГОЛУБИКИ ВЫСОКОРОСЛОЙ</a:t>
            </a:r>
          </a:p>
        </p:txBody>
      </p:sp>
    </p:spTree>
    <p:extLst>
      <p:ext uri="{BB962C8B-B14F-4D97-AF65-F5344CB8AC3E}">
        <p14:creationId xmlns:p14="http://schemas.microsoft.com/office/powerpoint/2010/main" val="247587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8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56" y="673159"/>
            <a:ext cx="1161136" cy="11611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A76DA0-4F07-425E-8A19-FCA4F2C48500}"/>
              </a:ext>
            </a:extLst>
          </p:cNvPr>
          <p:cNvSpPr/>
          <p:nvPr/>
        </p:nvSpPr>
        <p:spPr>
          <a:xfrm>
            <a:off x="899840" y="1048657"/>
            <a:ext cx="5337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ЗАТРАТЫ НА СОДЕРЖАНИЕ ПЛАНТАЦИИ ГОЛУБИКИ ВЫСОКОРОСЛОЙ В РАСЧЕТЕ НА 1 ГА за 1 год.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3A7AF32-8BE0-4203-A4FC-747949BF1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399502"/>
              </p:ext>
            </p:extLst>
          </p:nvPr>
        </p:nvGraphicFramePr>
        <p:xfrm>
          <a:off x="414338" y="1833563"/>
          <a:ext cx="7345362" cy="240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681">
                  <a:extLst>
                    <a:ext uri="{9D8B030D-6E8A-4147-A177-3AD203B41FA5}">
                      <a16:colId xmlns:a16="http://schemas.microsoft.com/office/drawing/2014/main" val="1552931256"/>
                    </a:ext>
                  </a:extLst>
                </a:gridCol>
                <a:gridCol w="3672681">
                  <a:extLst>
                    <a:ext uri="{9D8B030D-6E8A-4147-A177-3AD203B41FA5}">
                      <a16:colId xmlns:a16="http://schemas.microsoft.com/office/drawing/2014/main" val="1476596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Статьи прямы затрат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 прямых затрат на 1 ГА голубики высокорослой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4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Удобрения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68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Средства защиты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9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Прополки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8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4. Плата за сбор 1 кг ягоды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 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/кг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Текущее мульчирование опилками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319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62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60" y="5712851"/>
            <a:ext cx="7345716" cy="238134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300" dirty="0">
                <a:solidFill>
                  <a:srgbClr val="003399"/>
                </a:solidFill>
                <a:ea typeface="+mj-ea"/>
                <a:cs typeface="+mj-cs"/>
              </a:rPr>
              <a:t>ГОЛУБИКА В РОССИИ: ФИНАНСОВАЯ СТОРОНА ВЫРАЩИВАНИЯ 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18353" y="567363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9</a:t>
            </a:fld>
            <a:endParaRPr lang="ru-RU" b="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9AEC0CA-8DF1-5246-81EA-5D9959C3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509" r="24002" b="20507"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718CC8-47CD-FD4A-BD95-CE6DAFD5C858}"/>
              </a:ext>
            </a:extLst>
          </p:cNvPr>
          <p:cNvSpPr txBox="1">
            <a:spLocks/>
          </p:cNvSpPr>
          <p:nvPr/>
        </p:nvSpPr>
        <p:spPr>
          <a:xfrm>
            <a:off x="6660480" y="489034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EB028B"/>
                </a:solidFill>
              </a:rPr>
              <a:t>10 августа 2018г.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A0DF1A-AAFE-C647-8F4E-17FC19693D25}"/>
              </a:ext>
            </a:extLst>
          </p:cNvPr>
          <p:cNvSpPr txBox="1">
            <a:spLocks/>
          </p:cNvSpPr>
          <p:nvPr/>
        </p:nvSpPr>
        <p:spPr>
          <a:xfrm>
            <a:off x="5868392" y="188971"/>
            <a:ext cx="2278033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/>
              <a:t>День голубики 2018г.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DCD-F149-4955-85E7-5E45883F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56" y="673159"/>
            <a:ext cx="1161136" cy="1161136"/>
          </a:xfrm>
          <a:prstGeom prst="rect">
            <a:avLst/>
          </a:prstGeom>
        </p:spPr>
      </p:pic>
      <p:pic>
        <p:nvPicPr>
          <p:cNvPr id="10" name="Объект 9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7F4E795-E442-4951-A639-8EE5C5978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088" y="2009480"/>
            <a:ext cx="4041775" cy="288032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B89B35-2E07-4C28-BB6C-793183722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140" y="1889340"/>
            <a:ext cx="409645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1939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4379</TotalTime>
  <Words>806</Words>
  <Application>Microsoft Office PowerPoint</Application>
  <PresentationFormat>Произвольный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Wf17_presentation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Вопросы? Евгений Митницкий Генеральный директор ООО «ТУЛЬСКИЙ САД» +7 985 220 04 84 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q2200484</cp:lastModifiedBy>
  <cp:revision>58</cp:revision>
  <cp:lastPrinted>2017-09-01T08:27:00Z</cp:lastPrinted>
  <dcterms:created xsi:type="dcterms:W3CDTF">2017-08-31T15:35:35Z</dcterms:created>
  <dcterms:modified xsi:type="dcterms:W3CDTF">2018-08-09T15:32:21Z</dcterms:modified>
  <cp:category/>
</cp:coreProperties>
</file>