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9" r:id="rId3"/>
    <p:sldId id="260" r:id="rId4"/>
    <p:sldId id="261" r:id="rId5"/>
    <p:sldId id="265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02" d="100"/>
          <a:sy n="102" d="100"/>
        </p:scale>
        <p:origin x="192" y="1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EE08E-EC7D-544F-8EBD-D22C58716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D90B1F-0812-904B-943F-DFA1E46D8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6DABFF-8CEE-4847-B7B9-6B41594CF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F1BA66-2E9F-5C47-8622-32D489C5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38620-D819-734B-889B-10D4DC07D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2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56984-50B2-C944-8924-DC6CBFC7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234D8E-1924-2C4A-BC21-F78804D71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0AF836-ED1D-1046-A497-C56771A6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BCC589-C8B0-1B48-992D-42E3035D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E1142F-8D7C-0F46-8CCB-F59D69EB8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DD67F5F-D1CF-6A47-94C9-A266A646B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475335-6A68-044B-816D-6F1D204E5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A0227F-A201-5945-BC1D-7018908E6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64A681-1F3A-6045-ABD1-4666851D7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CCB652-FA21-9F4A-B675-FE927A56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65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C4CC4-3C8C-6F4C-93B5-A527A7DA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8C1E3-4F6F-DE4F-99F9-3769A27B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101C42-7ACE-C544-83AB-BF16C9F7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034A7A-1D70-D740-B34F-D7FA81C2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A51893-5E31-0945-B592-5AB3C6B4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4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027B2-DBD6-FF4C-968B-17006CC0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8DCCDD-9EC7-964A-92B1-CE0879EF7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105DBD-F746-4247-8F9F-0322C95B9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8384BC-2476-DD44-B9A8-B14FF1D49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917F0A-C275-434A-8772-4C47A7C0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63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41CAB-2291-8F45-9302-553BC0AC9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0D3D96-6396-1F4D-8582-8CD41101F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AC3E81-54C1-4A4A-BA39-23E10712A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07096-D5B6-BC44-8299-A3CF4BF4E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613F96-C42A-1643-8812-6A3FE6AC4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E3392D-0037-C74C-BDCC-DFDED80AB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8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5AD14-9CE6-9547-BF8B-10FCFBDEB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43E026-6EE6-F04F-BA69-4EE3B4D68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4AA02F-F3CB-A24E-A842-CC10DF80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635544-B165-8D4A-984B-C8E1F10CA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B946396-EAAB-7047-B75C-877734B5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1E9D1F-0ED3-474D-8338-38978D680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2E9111F-F0D5-384F-9C64-3F43C2FC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6AB55D-B8FB-1E40-8244-AD57FCD3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33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A3F69D-2FE6-1840-B274-C4570DA3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8CC4CC-84CC-E149-A303-BDB12F7DF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AD9BB38-2B81-E24F-A5A7-C5878F675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ECF4DF-7E44-E84B-8912-C97AFDC3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B0C017-7CC2-D541-9EB5-4C227DD7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034CDAC-2792-D34D-9688-DE47DFE3A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72B1F4-5276-0E4C-93B2-A95327D9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7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8AFCE-7674-D243-A04A-2D59AB14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D94EFE-EE21-5F42-B200-C367193CE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430DCC-FAC0-4749-B38C-BF387BC73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33DAFD-AA0E-8549-875C-014AA531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813683-088D-6A41-B726-511D23CF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F627F7-569D-E04D-BE15-076A32BB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76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6EA26-C624-0C4C-B0EF-920B7FE88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2598315-FD07-0D40-956D-88D58BE5D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BCB09C-BD96-474A-9B53-542236F39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81466D-E1B8-1649-A85D-E5D68F7B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B6BA69-ADFF-E642-9649-49D62485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EAFF1D-1C1B-2343-BE75-4EE248BB9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71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D02AA-0879-4547-9043-588AF5C48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F26BB6-380A-294D-8B7F-5E859D680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9B33A4-AD7A-C943-B10B-A83F52850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05376-845A-7544-94C6-221AFED60A37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514E59-4A0D-344C-BA13-C7ED56E16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C85110-2839-E543-A332-E8AF6781D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94F05-B234-8F4E-B11C-58E548EE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9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2329D5-4E49-2F49-8E73-EB6B78E30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Выращивание голубики в Беларуси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2DB09AF5-7513-834E-87F5-A60F7F56C6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Александр Березин</a:t>
            </a:r>
          </a:p>
          <a:p>
            <a:r>
              <a:rPr lang="ru-RU" dirty="0"/>
              <a:t>Фермерское хозяйство Беркли</a:t>
            </a:r>
          </a:p>
        </p:txBody>
      </p:sp>
    </p:spTree>
    <p:extLst>
      <p:ext uri="{BB962C8B-B14F-4D97-AF65-F5344CB8AC3E}">
        <p14:creationId xmlns:p14="http://schemas.microsoft.com/office/powerpoint/2010/main" val="289191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32CB9-739E-8F4C-BB07-7B24EFB0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47B6F8F-34E2-1F49-A562-1C514418D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2591223" y="-1457601"/>
            <a:ext cx="7022449" cy="9937652"/>
          </a:xfrm>
        </p:spPr>
      </p:pic>
    </p:spTree>
    <p:extLst>
      <p:ext uri="{BB962C8B-B14F-4D97-AF65-F5344CB8AC3E}">
        <p14:creationId xmlns:p14="http://schemas.microsoft.com/office/powerpoint/2010/main" val="17927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49AEA-B41F-B646-8670-0B1EFCA8B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Плюсы и минусы капельного полива, ошибки при закладке полива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D2E9D5-6560-4D42-9745-0B35AF251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1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ПЛЮСЫ:</a:t>
            </a:r>
          </a:p>
          <a:p>
            <a:r>
              <a:rPr lang="ru-RU" dirty="0"/>
              <a:t>малый расход воды, и электроэнергии.</a:t>
            </a:r>
          </a:p>
          <a:p>
            <a:r>
              <a:rPr lang="ru-RU" dirty="0"/>
              <a:t>возможность внесения  макро и микроэлементов в  орошаемую воду (</a:t>
            </a:r>
            <a:r>
              <a:rPr lang="ru-RU" dirty="0" err="1"/>
              <a:t>фертигация</a:t>
            </a:r>
            <a:r>
              <a:rPr lang="ru-RU" dirty="0"/>
              <a:t>), подкисление воды. 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ru-RU" b="1" dirty="0"/>
              <a:t>МИНУСЫ :</a:t>
            </a:r>
          </a:p>
          <a:p>
            <a:r>
              <a:rPr lang="ru-RU" dirty="0"/>
              <a:t>определенные требования к воде</a:t>
            </a:r>
          </a:p>
          <a:p>
            <a:r>
              <a:rPr lang="ru-RU" dirty="0"/>
              <a:t>минимальная эффективность  в качестве защиты против заморозков.</a:t>
            </a:r>
          </a:p>
          <a:p>
            <a:r>
              <a:rPr lang="ru-RU" dirty="0"/>
              <a:t>большая стоимость станций фильтрации.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ru-RU" b="1" dirty="0"/>
              <a:t>ОСНОВНЫЕ  ОШИБКИ ПРИ МОНТАЖЕ:</a:t>
            </a:r>
          </a:p>
          <a:p>
            <a:r>
              <a:rPr lang="ru-RU" dirty="0"/>
              <a:t>Малая глубина закладки труб, надо </a:t>
            </a:r>
            <a:r>
              <a:rPr lang="ru-RU" dirty="0" err="1"/>
              <a:t>хотябы</a:t>
            </a:r>
            <a:r>
              <a:rPr lang="ru-RU" dirty="0"/>
              <a:t> 60-70 см  основная магистраль, и 50-60 см  раздаточная магистраль. </a:t>
            </a:r>
          </a:p>
          <a:p>
            <a:r>
              <a:rPr lang="ru-RU" dirty="0"/>
              <a:t>Не надо экономить на соединения,  надо ставить сразу седла на раздаточные трубы, потом переделка дороже.</a:t>
            </a:r>
          </a:p>
          <a:p>
            <a:r>
              <a:rPr lang="ru-RU" dirty="0"/>
              <a:t>фиксация  капельных труб в рядах, через 20-25 метров, т.к. технике мешает работать (наматывание на ножи, обрывы).</a:t>
            </a:r>
          </a:p>
          <a:p>
            <a:r>
              <a:rPr lang="ru-RU" dirty="0"/>
              <a:t>правильно произвести расчеты потребления воды для  дебита кредита , в день 4-8 литра под куст.</a:t>
            </a:r>
          </a:p>
          <a:p>
            <a:r>
              <a:rPr lang="ru-RU" dirty="0"/>
              <a:t>обязательно станция фильтрации.</a:t>
            </a:r>
          </a:p>
          <a:p>
            <a:r>
              <a:rPr lang="ru-RU" dirty="0"/>
              <a:t>в низших точке сделать  краны слива воды с магистральной трубы, на зиму.</a:t>
            </a:r>
          </a:p>
        </p:txBody>
      </p:sp>
    </p:spTree>
    <p:extLst>
      <p:ext uri="{BB962C8B-B14F-4D97-AF65-F5344CB8AC3E}">
        <p14:creationId xmlns:p14="http://schemas.microsoft.com/office/powerpoint/2010/main" val="334657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33AF19-F70F-1940-A6F4-DCFCE7E1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  <a:tabLst>
                <a:tab pos="1092200" algn="l"/>
              </a:tabLst>
            </a:pPr>
            <a:r>
              <a:rPr lang="ru-RU" altLang="ru-RU" dirty="0"/>
              <a:t>Мероприятия проводимые при закладки голубики высокорослой: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F149ADF-281C-F349-8934-B0F6396D6A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927034"/>
              </p:ext>
            </p:extLst>
          </p:nvPr>
        </p:nvGraphicFramePr>
        <p:xfrm>
          <a:off x="838200" y="1762156"/>
          <a:ext cx="10515599" cy="482152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728667275"/>
                    </a:ext>
                  </a:extLst>
                </a:gridCol>
              </a:tblGrid>
              <a:tr h="482152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анализ  земли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протравливание сорняков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разметка рядов, дорог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выкапывание  траншей под магистральные трубы на полив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укладка магистральных  труб  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укладка капельных труб и их фиксация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распахивание земли, нарезание борозд лесным плугом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внесение торфа и опилок в борозды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перемешивание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фрезой</a:t>
                      </a:r>
                      <a:endParaRPr lang="ru-RU" dirty="0"/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формирование  гребня, ожидание 1-3 месяца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борьба с сорняками 1-3 месяца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запашка плугом с двух сторон на гребень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высадка саженцев, присыпка кустов опилками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выкапывание  траншей под магистральные трубы на полив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укладка магистральных  труб  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укладка капельных труб и их фиксация </a:t>
                      </a:r>
                    </a:p>
                  </a:txBody>
                  <a:tcPr marL="43311" marR="43311" marT="0" marB="0" anchor="ctr"/>
                </a:tc>
                <a:extLst>
                  <a:ext uri="{0D108BD9-81ED-4DB2-BD59-A6C34878D82A}">
                    <a16:rowId xmlns:a16="http://schemas.microsoft.com/office/drawing/2014/main" val="3648636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6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2D39A-6CFB-954D-9269-2A0A1359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Мероприятия по повышению рентабельности полей: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A514B-711F-6D46-98CA-D07F7EAE5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292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Произвести ремонт   ягодника существующих полей +5% особенно первые года посадок</a:t>
            </a:r>
          </a:p>
          <a:p>
            <a:r>
              <a:rPr lang="ru-RU" dirty="0"/>
              <a:t>Установить капельный полив +30% </a:t>
            </a:r>
          </a:p>
          <a:p>
            <a:r>
              <a:rPr lang="ru-RU" dirty="0"/>
              <a:t>Установить систему внесения удобрений +10%</a:t>
            </a:r>
          </a:p>
          <a:p>
            <a:r>
              <a:rPr lang="ru-RU" dirty="0"/>
              <a:t>Через каждые три года внесение опилок в приствольную зону</a:t>
            </a:r>
          </a:p>
          <a:p>
            <a:r>
              <a:rPr lang="ru-RU" dirty="0"/>
              <a:t>Удаление сорняков с приствольной зоны +30%</a:t>
            </a:r>
          </a:p>
          <a:p>
            <a:r>
              <a:rPr lang="ru-RU" dirty="0"/>
              <a:t>Защита урожая от птиц +???%</a:t>
            </a:r>
          </a:p>
          <a:p>
            <a:r>
              <a:rPr lang="ru-RU" dirty="0"/>
              <a:t>Ежегодная обрезка и формирование кустов , уменьшение затрат на лечение насаждений</a:t>
            </a:r>
          </a:p>
          <a:p>
            <a:r>
              <a:rPr lang="ru-RU" dirty="0"/>
              <a:t>Установка поддерживающих шпалер +10%.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Итого: порядка +90%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76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CB127-4571-DF47-9250-895695C0D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96664C0-D9ED-2045-BDD3-DBF59C7B3C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288191"/>
              </p:ext>
            </p:extLst>
          </p:nvPr>
        </p:nvGraphicFramePr>
        <p:xfrm>
          <a:off x="385011" y="239997"/>
          <a:ext cx="11328935" cy="6266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7125">
                  <a:extLst>
                    <a:ext uri="{9D8B030D-6E8A-4147-A177-3AD203B41FA5}">
                      <a16:colId xmlns:a16="http://schemas.microsoft.com/office/drawing/2014/main" val="2954748025"/>
                    </a:ext>
                  </a:extLst>
                </a:gridCol>
                <a:gridCol w="1309242">
                  <a:extLst>
                    <a:ext uri="{9D8B030D-6E8A-4147-A177-3AD203B41FA5}">
                      <a16:colId xmlns:a16="http://schemas.microsoft.com/office/drawing/2014/main" val="2693380425"/>
                    </a:ext>
                  </a:extLst>
                </a:gridCol>
                <a:gridCol w="1538350">
                  <a:extLst>
                    <a:ext uri="{9D8B030D-6E8A-4147-A177-3AD203B41FA5}">
                      <a16:colId xmlns:a16="http://schemas.microsoft.com/office/drawing/2014/main" val="652719045"/>
                    </a:ext>
                  </a:extLst>
                </a:gridCol>
                <a:gridCol w="1097820">
                  <a:extLst>
                    <a:ext uri="{9D8B030D-6E8A-4147-A177-3AD203B41FA5}">
                      <a16:colId xmlns:a16="http://schemas.microsoft.com/office/drawing/2014/main" val="3925766646"/>
                    </a:ext>
                  </a:extLst>
                </a:gridCol>
                <a:gridCol w="878958">
                  <a:extLst>
                    <a:ext uri="{9D8B030D-6E8A-4147-A177-3AD203B41FA5}">
                      <a16:colId xmlns:a16="http://schemas.microsoft.com/office/drawing/2014/main" val="2101132664"/>
                    </a:ext>
                  </a:extLst>
                </a:gridCol>
                <a:gridCol w="1154641">
                  <a:extLst>
                    <a:ext uri="{9D8B030D-6E8A-4147-A177-3AD203B41FA5}">
                      <a16:colId xmlns:a16="http://schemas.microsoft.com/office/drawing/2014/main" val="1059152139"/>
                    </a:ext>
                  </a:extLst>
                </a:gridCol>
                <a:gridCol w="1372799">
                  <a:extLst>
                    <a:ext uri="{9D8B030D-6E8A-4147-A177-3AD203B41FA5}">
                      <a16:colId xmlns:a16="http://schemas.microsoft.com/office/drawing/2014/main" val="222037203"/>
                    </a:ext>
                  </a:extLst>
                </a:gridCol>
              </a:tblGrid>
              <a:tr h="402865">
                <a:tc gridSpan="3">
                  <a:txBody>
                    <a:bodyPr/>
                    <a:lstStyle/>
                    <a:p>
                      <a:endParaRPr lang="ru-RU" sz="7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 hMerge="1">
                  <a:txBody>
                    <a:bodyPr/>
                    <a:lstStyle/>
                    <a:p>
                      <a:endParaRPr lang="ru-RU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 hMerge="1">
                  <a:txBody>
                    <a:bodyPr/>
                    <a:lstStyle/>
                    <a:p>
                      <a:endParaRPr lang="ru-RU" sz="7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площадь до 5 га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5 до 20 га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0403"/>
                  </a:ext>
                </a:extLst>
              </a:tr>
              <a:tr h="459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НАИМЕНОВАНИЕ ТЕХНИКА, ИНВЕНТАРЬ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6810" algn="l"/>
                        </a:tabLs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ПЕРИД ИСПОЛЬЗОВАНИЯ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КОЛ-ВО  РАЗ В ТЕЧЕНИИ ГОДА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ВОЗРАСТ  ДО 4 ЛЕТ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СВЫШЕ 4 ЛЕТ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ВОЗРАСТ  ДО 4 ЛЕТ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СВЫШЕ 4 ЛЕТ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985452586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секаторы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круглогодично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постоянно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762031194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тример либо косилка 50см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 прокосов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2913381243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косилка роторная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 прокосов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494117382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опрыскиватель гербицидный ручной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 раза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3107173388"/>
                  </a:ext>
                </a:extLst>
              </a:tr>
              <a:tr h="524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опрыскиватель гербицидный тракторный-навесной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 раза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2367442286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опрыскиватель фунгицидный ручной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6-10 раз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2485822579"/>
                  </a:ext>
                </a:extLst>
              </a:tr>
              <a:tr h="410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опрыскиватель фунгицидный  ранцевый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6-10 раз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255027103"/>
                  </a:ext>
                </a:extLst>
              </a:tr>
              <a:tr h="6214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опрыскиватель фунгицидный тракторный  прицепной или навесной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6-10 раз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672364992"/>
                  </a:ext>
                </a:extLst>
              </a:tr>
              <a:tr h="410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разбрасыватель  гранулированных удобрений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3-4 раза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012626187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активная борона  !!!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весна , лето , осень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3 раза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68921025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прицеп одноосный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круглогодично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постоянно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241627330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трактор  Б-320.4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круглогодично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постоянно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2974109720"/>
                  </a:ext>
                </a:extLst>
              </a:tr>
              <a:tr h="254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трактор МТЗ-82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круглогодично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постоянно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2282916377"/>
                  </a:ext>
                </a:extLst>
              </a:tr>
              <a:tr h="524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Разбрасыватель для внесения опилок и торфа в ряды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Ежегодно по мере надобности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1520697220"/>
                  </a:ext>
                </a:extLst>
              </a:tr>
              <a:tr h="6245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+mn-lt"/>
                        </a:rPr>
                        <a:t>распираторы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 В период обработок ядохимикатами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постоянно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да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да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4" marR="43234" marT="0" marB="0" anchor="ctr"/>
                </a:tc>
                <a:extLst>
                  <a:ext uri="{0D108BD9-81ED-4DB2-BD59-A6C34878D82A}">
                    <a16:rowId xmlns:a16="http://schemas.microsoft.com/office/drawing/2014/main" val="369511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88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32CE1-A5AC-0448-B66E-0420972F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Рост </a:t>
            </a:r>
            <a:r>
              <a:rPr lang="ru-RU" dirty="0" err="1"/>
              <a:t>корнеи</a:t>
            </a:r>
            <a:r>
              <a:rPr lang="ru-RU" dirty="0"/>
              <a:t>̆ голубики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1DD2C7C-DF04-404E-8392-3583244EAE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4817" y="1719304"/>
            <a:ext cx="7796463" cy="4872790"/>
          </a:xfrm>
        </p:spPr>
      </p:pic>
    </p:spTree>
    <p:extLst>
      <p:ext uri="{BB962C8B-B14F-4D97-AF65-F5344CB8AC3E}">
        <p14:creationId xmlns:p14="http://schemas.microsoft.com/office/powerpoint/2010/main" val="1016462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351</Words>
  <Application>Microsoft Macintosh PowerPoint</Application>
  <PresentationFormat>Widescreen</PresentationFormat>
  <Paragraphs>137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Выращивание голубики в Беларуси</vt:lpstr>
      <vt:lpstr>PowerPoint Presentation</vt:lpstr>
      <vt:lpstr>Плюсы и минусы капельного полива, ошибки при закладке полива</vt:lpstr>
      <vt:lpstr>Мероприятия проводимые при закладки голубики высокорослой:</vt:lpstr>
      <vt:lpstr>Мероприятия по повышению рентабельности полей: </vt:lpstr>
      <vt:lpstr>PowerPoint Presentation</vt:lpstr>
      <vt:lpstr>Рост корней голубики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Air Air</dc:creator>
  <cp:lastModifiedBy>Пользователь Microsoft Office</cp:lastModifiedBy>
  <cp:revision>8</cp:revision>
  <dcterms:created xsi:type="dcterms:W3CDTF">2018-08-10T06:48:34Z</dcterms:created>
  <dcterms:modified xsi:type="dcterms:W3CDTF">2018-08-14T12:05:13Z</dcterms:modified>
</cp:coreProperties>
</file>