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1" r:id="rId4"/>
    <p:sldId id="262" r:id="rId5"/>
    <p:sldId id="259" r:id="rId6"/>
    <p:sldId id="260" r:id="rId7"/>
    <p:sldId id="263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58" r:id="rId22"/>
  </p:sldIdLst>
  <p:sldSz cx="8280400" cy="6121400"/>
  <p:notesSz cx="6985000" cy="9283700"/>
  <p:defaultTextStyle>
    <a:defPPr>
      <a:defRPr lang="ru-RU"/>
    </a:defPPr>
    <a:lvl1pPr marL="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743">
          <p15:clr>
            <a:srgbClr val="A4A3A4"/>
          </p15:clr>
        </p15:guide>
        <p15:guide id="14" orient="horz" pos="3547">
          <p15:clr>
            <a:srgbClr val="A4A3A4"/>
          </p15:clr>
        </p15:guide>
        <p15:guide id="15" orient="horz" pos="522">
          <p15:clr>
            <a:srgbClr val="A4A3A4"/>
          </p15:clr>
        </p15:guide>
        <p15:guide id="16" orient="horz" pos="3710">
          <p15:clr>
            <a:srgbClr val="A4A3A4"/>
          </p15:clr>
        </p15:guide>
        <p15:guide id="17" orient="horz" pos="1747">
          <p15:clr>
            <a:srgbClr val="A4A3A4"/>
          </p15:clr>
        </p15:guide>
        <p15:guide id="18" pos="267">
          <p15:clr>
            <a:srgbClr val="A4A3A4"/>
          </p15:clr>
        </p15:guide>
        <p15:guide id="19" pos="5103">
          <p15:clr>
            <a:srgbClr val="A4A3A4"/>
          </p15:clr>
        </p15:guide>
        <p15:guide id="20" pos="144">
          <p15:clr>
            <a:srgbClr val="A4A3A4"/>
          </p15:clr>
        </p15:guide>
        <p15:guide id="21" pos="3470">
          <p15:clr>
            <a:srgbClr val="A4A3A4"/>
          </p15:clr>
        </p15:guide>
        <p15:guide id="22" pos="1457">
          <p15:clr>
            <a:srgbClr val="A4A3A4"/>
          </p15:clr>
        </p15:guide>
        <p15:guide id="23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824"/>
    <a:srgbClr val="5AC131"/>
    <a:srgbClr val="EB028B"/>
    <a:srgbClr val="33CC33"/>
    <a:srgbClr val="003399"/>
    <a:srgbClr val="5F5F5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4906" autoAdjust="0"/>
  </p:normalViewPr>
  <p:slideViewPr>
    <p:cSldViewPr>
      <p:cViewPr varScale="1">
        <p:scale>
          <a:sx n="55" d="100"/>
          <a:sy n="55" d="100"/>
        </p:scale>
        <p:origin x="1152" y="26"/>
      </p:cViewPr>
      <p:guideLst>
        <p:guide orient="horz" pos="346"/>
        <p:guide pos="393"/>
        <p:guide pos="7514"/>
        <p:guide orient="horz" pos="3974"/>
        <p:guide pos="211"/>
        <p:guide orient="horz" pos="164"/>
        <p:guide orient="horz" pos="4156"/>
        <p:guide orient="horz" pos="436"/>
        <p:guide pos="5110"/>
        <p:guide pos="2842"/>
        <p:guide pos="3840"/>
        <p:guide orient="horz" pos="743"/>
        <p:guide orient="horz" pos="3547"/>
        <p:guide orient="horz" pos="522"/>
        <p:guide orient="horz" pos="3710"/>
        <p:guide orient="horz" pos="1747"/>
        <p:guide pos="267"/>
        <p:guide pos="5103"/>
        <p:guide pos="144"/>
        <p:guide pos="3470"/>
        <p:guide pos="1457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4027" y="-82"/>
      </p:cViewPr>
      <p:guideLst>
        <p:guide orient="horz" pos="3124"/>
        <p:guide pos="2140"/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ED57-EF0C-4085-889A-34FBC381B683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AC0C7-F71C-41B7-B271-3F14D01D3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59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6B817-724F-4458-A2B8-50567BE10A75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696913"/>
            <a:ext cx="470852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06CC-6004-4296-AC43-0DE2EC417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5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38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32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88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202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907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99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32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02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924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36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08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80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033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77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378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173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9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4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54" y="3653825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29" y="2104076"/>
            <a:ext cx="7345685" cy="131213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4" y="544615"/>
            <a:ext cx="2026315" cy="267913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432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5" y="224386"/>
            <a:ext cx="6202779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939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76" y="4673865"/>
            <a:ext cx="7800862" cy="42813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776" y="1117740"/>
            <a:ext cx="7800862" cy="3506012"/>
          </a:xfrm>
        </p:spPr>
        <p:txBody>
          <a:bodyPr/>
          <a:lstStyle>
            <a:lvl1pPr marL="0" indent="0">
              <a:buNone/>
              <a:defRPr sz="2600"/>
            </a:lvl1pPr>
            <a:lvl2pPr marL="373042" indent="0">
              <a:buNone/>
              <a:defRPr sz="2300"/>
            </a:lvl2pPr>
            <a:lvl3pPr marL="746085" indent="0">
              <a:buNone/>
              <a:defRPr sz="2000"/>
            </a:lvl3pPr>
            <a:lvl4pPr marL="1119126" indent="0">
              <a:buNone/>
              <a:defRPr sz="1600"/>
            </a:lvl4pPr>
            <a:lvl5pPr marL="1492168" indent="0">
              <a:buNone/>
              <a:defRPr sz="1600"/>
            </a:lvl5pPr>
            <a:lvl6pPr marL="1865210" indent="0">
              <a:buNone/>
              <a:defRPr sz="1600"/>
            </a:lvl6pPr>
            <a:lvl7pPr marL="2238252" indent="0">
              <a:buNone/>
              <a:defRPr sz="1600"/>
            </a:lvl7pPr>
            <a:lvl8pPr marL="2611295" indent="0">
              <a:buNone/>
              <a:defRPr sz="1600"/>
            </a:lvl8pPr>
            <a:lvl9pPr marL="2984336" indent="0">
              <a:buNone/>
              <a:defRPr sz="16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776" y="5150520"/>
            <a:ext cx="7800862" cy="498472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29D64916-72C9-284C-BC16-79795BC25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0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7" y="850996"/>
            <a:ext cx="6783993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668" y="1609218"/>
            <a:ext cx="7714882" cy="4039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9FF1912-4AF2-9F4C-92A9-E6B65DF3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1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88" y="653225"/>
            <a:ext cx="6797016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>
            <a:lvl1pPr>
              <a:defRPr b="1"/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49790C6C-F9C7-0647-A570-B46032F6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6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2" y="3933569"/>
            <a:ext cx="7632847" cy="1215778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792" y="2594511"/>
            <a:ext cx="7632847" cy="13390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3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6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9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21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65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82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11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843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38C4504-3C53-AB46-B61A-738AFC14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109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4216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D387EA18-06A2-CB4B-94C3-D6E0FDCA1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370232"/>
            <a:ext cx="3798185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2" y="1941278"/>
            <a:ext cx="3798185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9227" y="1370232"/>
            <a:ext cx="3799677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29227" y="1941278"/>
            <a:ext cx="3799677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DFB6E0-FA2B-D742-920A-5AAE3D3943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D95C9B66-9775-C843-B588-7E083F9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85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6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47B4D-3F8D-8446-A3B6-4CAD53086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07" y="4682181"/>
            <a:ext cx="1302691" cy="986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86E10-2022-6D44-8881-445D6F754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22" y="4686937"/>
            <a:ext cx="1302691" cy="986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5611E-FE00-2D49-8B53-4076AC3FA8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921" y="4709233"/>
            <a:ext cx="1302691" cy="9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3AF71F-595A-0744-94FD-01F857DEF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06" y="4686937"/>
            <a:ext cx="1302691" cy="986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1686DF-97DE-5E49-8FE9-D27D5D89A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71" y="4682181"/>
            <a:ext cx="1302691" cy="9866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EA861B-D035-6448-80D0-8A52D61515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0" y="4686937"/>
            <a:ext cx="1302691" cy="986696"/>
          </a:xfrm>
          <a:prstGeom prst="rect">
            <a:avLst/>
          </a:prstGeom>
        </p:spPr>
      </p:pic>
      <p:sp>
        <p:nvSpPr>
          <p:cNvPr id="17" name="Заголовок 15">
            <a:extLst>
              <a:ext uri="{FF2B5EF4-FFF2-40B4-BE49-F238E27FC236}">
                <a16:creationId xmlns:a16="http://schemas.microsoft.com/office/drawing/2014/main" id="{48AF6286-9800-5A46-B4CE-B83A81394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793" y="3772596"/>
            <a:ext cx="7646638" cy="96678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7E11EBE-F2E6-F14A-895A-4253B17F5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3" y="1189038"/>
            <a:ext cx="5544616" cy="2447925"/>
          </a:xfrm>
        </p:spPr>
        <p:txBody>
          <a:bodyPr/>
          <a:lstStyle>
            <a:lvl1pPr marL="0" indent="0">
              <a:buNone/>
              <a:defRPr/>
            </a:lvl1pPr>
            <a:lvl2pPr marL="373042" indent="0">
              <a:buNone/>
              <a:defRPr/>
            </a:lvl2pPr>
            <a:lvl3pPr marL="746084" indent="0">
              <a:buNone/>
              <a:defRPr/>
            </a:lvl3pPr>
            <a:lvl4pPr marL="1119125" indent="0">
              <a:buNone/>
              <a:defRPr/>
            </a:lvl4pPr>
            <a:lvl5pPr marL="1492170" indent="0">
              <a:buNone/>
              <a:defRPr/>
            </a:lvl5pPr>
          </a:lstStyle>
          <a:p>
            <a:pPr lvl="0"/>
            <a:r>
              <a:rPr lang="ru-RU" dirty="0"/>
              <a:t>ФИО Контакты Компания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ECAE4106-5231-534D-8E67-4803860436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325" y="1189038"/>
            <a:ext cx="1957388" cy="2447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16430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58" y="1164059"/>
            <a:ext cx="2724194" cy="66266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06" y="1164058"/>
            <a:ext cx="4863233" cy="430411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021" y="1836564"/>
            <a:ext cx="2724194" cy="3631606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6EA3805E-13B0-0549-95E0-148785229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911" y="626815"/>
            <a:ext cx="6783993" cy="711352"/>
          </a:xfrm>
          <a:prstGeom prst="rect">
            <a:avLst/>
          </a:prstGeom>
        </p:spPr>
        <p:txBody>
          <a:bodyPr vert="horz" lIns="74607" tIns="37302" rIns="74607" bIns="3730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1"/>
          </a:xfrm>
          <a:prstGeom prst="rect">
            <a:avLst/>
          </a:prstGeom>
        </p:spPr>
        <p:txBody>
          <a:bodyPr vert="horz" lIns="74607" tIns="37302" rIns="74607" bIns="373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934288" y="5673633"/>
            <a:ext cx="1932094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8D21E258-BF54-B54A-A071-01F14F81B5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685" y="36364"/>
            <a:ext cx="1018203" cy="10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4E58F03-9B7A-1049-91D3-7DADAFC00836}"/>
              </a:ext>
            </a:extLst>
          </p:cNvPr>
          <p:cNvSpPr txBox="1">
            <a:spLocks/>
          </p:cNvSpPr>
          <p:nvPr userDrawn="1"/>
        </p:nvSpPr>
        <p:spPr>
          <a:xfrm>
            <a:off x="6658232" y="317980"/>
            <a:ext cx="1470673" cy="339418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17A8CAF-D14F-1E45-AA97-20BD3AAC41E8}"/>
              </a:ext>
            </a:extLst>
          </p:cNvPr>
          <p:cNvSpPr txBox="1">
            <a:spLocks/>
          </p:cNvSpPr>
          <p:nvPr userDrawn="1"/>
        </p:nvSpPr>
        <p:spPr>
          <a:xfrm>
            <a:off x="3869846" y="67818"/>
            <a:ext cx="4294257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E2C0BF7F-8A98-3244-BF5A-0D855FD54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52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hf hdr="0" dt="0"/>
  <p:txStyles>
    <p:titleStyle>
      <a:lvl1pPr algn="ctr" defTabSz="746085" rtl="0" eaLnBrk="1" latinLnBrk="0" hangingPunct="1">
        <a:spcBef>
          <a:spcPct val="0"/>
        </a:spcBef>
        <a:buNone/>
        <a:defRPr sz="2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9781" indent="-279781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6194" indent="-23315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32606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564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8692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1731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773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7814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085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04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2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168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21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825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29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33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dopitomnik.by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7E52357-4A85-D641-8CC2-E2902AE3A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469" y="1692548"/>
            <a:ext cx="7345685" cy="13121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Ошибки при закладке ягодных насаждений (смородины, крыжовника, малины, жимолости) 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ADEA073E-18A5-F94C-A28F-B0E184FB3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469" y="2772668"/>
            <a:ext cx="7345684" cy="1490028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Денис </a:t>
            </a:r>
            <a:r>
              <a:rPr lang="ru-RU" b="1" dirty="0" err="1">
                <a:solidFill>
                  <a:schemeClr val="tx1"/>
                </a:solidFill>
              </a:rPr>
              <a:t>Помолейко</a:t>
            </a:r>
            <a:r>
              <a:rPr lang="ru-RU" b="1" dirty="0">
                <a:solidFill>
                  <a:schemeClr val="tx1"/>
                </a:solidFill>
              </a:rPr>
              <a:t>, начальник производства К(Ф)Х «Сад» </a:t>
            </a:r>
            <a:r>
              <a:rPr lang="ru-RU" b="1" dirty="0" err="1">
                <a:solidFill>
                  <a:schemeClr val="tx1"/>
                </a:solidFill>
              </a:rPr>
              <a:t>Помолейко</a:t>
            </a:r>
            <a:r>
              <a:rPr lang="ru-RU" b="1" dirty="0">
                <a:solidFill>
                  <a:schemeClr val="tx1"/>
                </a:solidFill>
              </a:rPr>
              <a:t> А.В. (Беларусь)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C316C9-6F3A-974F-A6FA-ABC1898D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1</a:t>
            </a:fld>
            <a:endParaRPr lang="ru-RU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8889"/>
          <a:stretch>
            <a:fillRect/>
          </a:stretch>
        </p:blipFill>
        <p:spPr>
          <a:xfrm>
            <a:off x="620713" y="5076825"/>
            <a:ext cx="1143000" cy="939800"/>
          </a:xfrm>
        </p:spPr>
      </p:pic>
    </p:spTree>
    <p:extLst>
      <p:ext uri="{BB962C8B-B14F-4D97-AF65-F5344CB8AC3E}">
        <p14:creationId xmlns:p14="http://schemas.microsoft.com/office/powerpoint/2010/main" val="141151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659582" y="489023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ВЫБОР СОРТА КРЫЖОВНИКА </a:t>
            </a:r>
            <a:br>
              <a:rPr lang="ru-RU" dirty="0" smtClean="0">
                <a:solidFill>
                  <a:srgbClr val="5AC131"/>
                </a:solidFill>
              </a:rPr>
            </a:br>
            <a:r>
              <a:rPr lang="ru-RU" dirty="0" smtClean="0">
                <a:solidFill>
                  <a:srgbClr val="5AC131"/>
                </a:solidFill>
              </a:rPr>
              <a:t>сильно шиповатый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10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07752" y="5568088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23" y="1265455"/>
            <a:ext cx="1904762" cy="1904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633" y="1259268"/>
            <a:ext cx="1904762" cy="19047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743" y="1273142"/>
            <a:ext cx="1904762" cy="19047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386" y="3410584"/>
            <a:ext cx="1904762" cy="19047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248" y="3396781"/>
            <a:ext cx="190476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683816" y="468868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ВЫБОР СОРТА КРЫЖОВНИКА </a:t>
            </a:r>
            <a:br>
              <a:rPr lang="ru-RU" dirty="0" smtClean="0">
                <a:solidFill>
                  <a:srgbClr val="5AC131"/>
                </a:solidFill>
              </a:rPr>
            </a:br>
            <a:r>
              <a:rPr lang="ru-RU" dirty="0" smtClean="0">
                <a:solidFill>
                  <a:srgbClr val="5AC131"/>
                </a:solidFill>
              </a:rPr>
              <a:t>шиповатый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11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07752" y="5568088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92" y="1343653"/>
            <a:ext cx="1904762" cy="19047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488" y="1343653"/>
            <a:ext cx="1904762" cy="1904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384" y="1343653"/>
            <a:ext cx="1904762" cy="1904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92" y="3573156"/>
            <a:ext cx="1904762" cy="19047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488" y="3573156"/>
            <a:ext cx="1904762" cy="19047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384" y="3573156"/>
            <a:ext cx="190476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7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12980" y="492611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ВЫБОР СОРТА КРЫЖОВНИКА </a:t>
            </a:r>
            <a:br>
              <a:rPr lang="ru-RU" dirty="0" smtClean="0">
                <a:solidFill>
                  <a:srgbClr val="5AC131"/>
                </a:solidFill>
              </a:rPr>
            </a:br>
            <a:r>
              <a:rPr lang="ru-RU" dirty="0" smtClean="0">
                <a:solidFill>
                  <a:srgbClr val="5AC131"/>
                </a:solidFill>
              </a:rPr>
              <a:t>слабо </a:t>
            </a:r>
            <a:r>
              <a:rPr lang="ru-RU" dirty="0" err="1" smtClean="0">
                <a:solidFill>
                  <a:srgbClr val="5AC131"/>
                </a:solidFill>
              </a:rPr>
              <a:t>шипные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728664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00" y="1276044"/>
            <a:ext cx="1904762" cy="1904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107" y="1276044"/>
            <a:ext cx="1904762" cy="1904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414" y="1276044"/>
            <a:ext cx="1904762" cy="19047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107" y="3502354"/>
            <a:ext cx="190476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892219" y="413997"/>
            <a:ext cx="6783993" cy="417661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ВЫБОР СОРТА МАЛИНЫ 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09109" y="900460"/>
            <a:ext cx="3831091" cy="456771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387824"/>
                </a:solidFill>
              </a:rPr>
              <a:t>Ремонтантные сорта</a:t>
            </a:r>
          </a:p>
          <a:p>
            <a:pPr marL="0" indent="0" algn="ctr">
              <a:buNone/>
            </a:pPr>
            <a:endParaRPr lang="ru-RU" dirty="0">
              <a:solidFill>
                <a:srgbClr val="38782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284216" y="900460"/>
            <a:ext cx="3831091" cy="456771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387824"/>
                </a:solidFill>
              </a:rPr>
              <a:t>Летние сорта</a:t>
            </a:r>
            <a:endParaRPr lang="ru-RU" dirty="0">
              <a:solidFill>
                <a:srgbClr val="38782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13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738291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83" y="1322863"/>
            <a:ext cx="1428571" cy="1428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958" y="1312283"/>
            <a:ext cx="1428571" cy="1428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4" y="2875913"/>
            <a:ext cx="1428571" cy="1428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062" y="2875912"/>
            <a:ext cx="1428571" cy="14285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559" y="4343398"/>
            <a:ext cx="1428571" cy="14285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0312" y="1311339"/>
            <a:ext cx="1428571" cy="14285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4059" y="1322647"/>
            <a:ext cx="1428571" cy="14285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8993" y="2889060"/>
            <a:ext cx="1428571" cy="14285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2150" y="2875911"/>
            <a:ext cx="1428571" cy="142857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4756" y="4404726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55824" y="429356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ВЫБОР СОРТА КРАСНОЙ И БЕЛОЙ СМОРОДИНЫ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14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623056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05" y="1442581"/>
            <a:ext cx="1714286" cy="1714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848" y="1442581"/>
            <a:ext cx="1714286" cy="1714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691" y="1442581"/>
            <a:ext cx="1714286" cy="1714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05" y="3466107"/>
            <a:ext cx="1714286" cy="17142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6848" y="3458740"/>
            <a:ext cx="1714286" cy="17142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042" y="3466107"/>
            <a:ext cx="1714286" cy="17142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448" y="2412628"/>
            <a:ext cx="1714286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1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43856" y="340051"/>
            <a:ext cx="6797016" cy="711352"/>
          </a:xfrm>
        </p:spPr>
        <p:txBody>
          <a:bodyPr/>
          <a:lstStyle/>
          <a:p>
            <a:r>
              <a:rPr lang="ru-RU" b="1" dirty="0" smtClean="0">
                <a:solidFill>
                  <a:srgbClr val="387824"/>
                </a:solidFill>
              </a:rPr>
              <a:t>ВЫБОР ТЕХНИКИ ДЛЯ УБОРКИ ЯГОДЫ</a:t>
            </a:r>
            <a:endParaRPr lang="ru-RU" b="1" dirty="0">
              <a:solidFill>
                <a:srgbClr val="38782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15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623056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776" y="3852788"/>
            <a:ext cx="1701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ПОЛУРЯДНЫЙ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КОМБАЙН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6248" y="4981718"/>
            <a:ext cx="1701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ПОЛУРЯДНЫЙ 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КОМБАЙН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37948" y="4041088"/>
            <a:ext cx="19320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ПОЛНОРЯДНЫЙ     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КОМБАЙН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581" y="1040474"/>
            <a:ext cx="2592360" cy="2592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512" y="2287540"/>
            <a:ext cx="2694178" cy="2694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797" y="1051403"/>
            <a:ext cx="2255204" cy="30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687898" y="438354"/>
            <a:ext cx="6797016" cy="463077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ВЫБОР СОРТА ЖИМОЛОСТИ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16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673633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02" y="1165768"/>
            <a:ext cx="1904762" cy="1904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44" y="1170853"/>
            <a:ext cx="1904762" cy="19047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660" y="1169248"/>
            <a:ext cx="1904762" cy="19047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342" y="3417158"/>
            <a:ext cx="1904762" cy="19047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264" y="3417158"/>
            <a:ext cx="190476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971848" y="439806"/>
            <a:ext cx="6797016" cy="463077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ВЫБОР КАЧЕСТВЕННОГО  ПОСАДОЧНОГО МАТЕРИАЛА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17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673633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92" y="1168785"/>
            <a:ext cx="3239940" cy="4321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03784" y="1168785"/>
            <a:ext cx="4361096" cy="43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899840" y="437383"/>
            <a:ext cx="6797016" cy="463077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Плантация крыжовника возрастом 14 лет 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18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673633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96" y="1044476"/>
            <a:ext cx="5686584" cy="426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55824" y="481001"/>
            <a:ext cx="6797016" cy="463077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Плантации возрастом 10 лет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19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673633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2" y="997866"/>
            <a:ext cx="2567112" cy="2567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056" y="2331616"/>
            <a:ext cx="2416382" cy="2466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630" y="944078"/>
            <a:ext cx="2513010" cy="25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872955" y="716982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b="1" dirty="0" smtClean="0">
                <a:solidFill>
                  <a:srgbClr val="387824"/>
                </a:solidFill>
              </a:rPr>
              <a:t>ВЫБОР УЧАСТКА</a:t>
            </a:r>
            <a:endParaRPr lang="ru-RU" b="1" dirty="0">
              <a:solidFill>
                <a:srgbClr val="387824"/>
              </a:solidFill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участок должен быть подобран таким образом, чтобы исключить застои холодного воздуха;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не подходят </a:t>
            </a:r>
            <a:r>
              <a:rPr lang="ru-RU" sz="1800" dirty="0" smtClean="0">
                <a:solidFill>
                  <a:schemeClr val="tx1"/>
                </a:solidFill>
              </a:rPr>
              <a:t>земли </a:t>
            </a:r>
            <a:r>
              <a:rPr lang="ru-RU" sz="1800" dirty="0">
                <a:solidFill>
                  <a:schemeClr val="tx1"/>
                </a:solidFill>
              </a:rPr>
              <a:t>с высоким уровнем грунтовых вод;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желательно наличие ветрозащитных полос, но при этом участок </a:t>
            </a:r>
            <a:r>
              <a:rPr lang="ru-RU" sz="1800" dirty="0" smtClean="0">
                <a:solidFill>
                  <a:schemeClr val="tx1"/>
                </a:solidFill>
              </a:rPr>
              <a:t>         должен </a:t>
            </a:r>
            <a:r>
              <a:rPr lang="ru-RU" sz="1800" dirty="0">
                <a:solidFill>
                  <a:schemeClr val="tx1"/>
                </a:solidFill>
              </a:rPr>
              <a:t>быть вентилируемым;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в обязательном порядке нужно учитывать кислотность почвы для каждой культуры. Так, например, для малины, смородины и крыжовника  нужна слабокислая </a:t>
            </a:r>
            <a:r>
              <a:rPr lang="ru-RU" sz="1800" dirty="0" smtClean="0">
                <a:solidFill>
                  <a:schemeClr val="tx1"/>
                </a:solidFill>
              </a:rPr>
              <a:t>почва</a:t>
            </a:r>
            <a:r>
              <a:rPr lang="en-US" sz="1800" dirty="0" smtClean="0">
                <a:solidFill>
                  <a:schemeClr val="tx1"/>
                </a:solidFill>
              </a:rPr>
              <a:t> 5,5-6,5 pH</a:t>
            </a:r>
            <a:r>
              <a:rPr lang="ru-RU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>
                <a:solidFill>
                  <a:schemeClr val="tx1"/>
                </a:solidFill>
              </a:rPr>
              <a:t>для жимолости – </a:t>
            </a:r>
            <a:r>
              <a:rPr lang="ru-RU" sz="1800" dirty="0" smtClean="0">
                <a:solidFill>
                  <a:schemeClr val="tx1"/>
                </a:solidFill>
              </a:rPr>
              <a:t>нейтральная 6,5-7,0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pH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по гранулометрическому составу </a:t>
            </a:r>
            <a:endParaRPr lang="ru-RU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лучшими </a:t>
            </a:r>
            <a:r>
              <a:rPr lang="ru-RU" sz="1800" dirty="0">
                <a:solidFill>
                  <a:schemeClr val="tx1"/>
                </a:solidFill>
              </a:rPr>
              <a:t>являются почвы со </a:t>
            </a:r>
            <a:r>
              <a:rPr lang="ru-RU" sz="1800" dirty="0" smtClean="0">
                <a:solidFill>
                  <a:schemeClr val="tx1"/>
                </a:solidFill>
              </a:rPr>
              <a:t>средним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и </a:t>
            </a:r>
            <a:r>
              <a:rPr lang="ru-RU" sz="1800" dirty="0" smtClean="0">
                <a:solidFill>
                  <a:schemeClr val="tx1"/>
                </a:solidFill>
              </a:rPr>
              <a:t>легким </a:t>
            </a:r>
            <a:r>
              <a:rPr lang="ru-RU" sz="1800" dirty="0">
                <a:solidFill>
                  <a:schemeClr val="tx1"/>
                </a:solidFill>
              </a:rPr>
              <a:t>суглинком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231516" y="5531932"/>
            <a:ext cx="35486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101" y="3782445"/>
            <a:ext cx="2822055" cy="21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55824" y="439174"/>
            <a:ext cx="6797016" cy="463077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Плантации возрастом 1 год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20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673633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0" y="1044476"/>
            <a:ext cx="3802894" cy="3802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208" y="1044476"/>
            <a:ext cx="3785371" cy="37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2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8860" y="5597334"/>
            <a:ext cx="3889332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21</a:t>
            </a:fld>
            <a:endParaRPr lang="ru-RU" b="0" dirty="0"/>
          </a:p>
        </p:txBody>
      </p:sp>
      <p:sp>
        <p:nvSpPr>
          <p:cNvPr id="10" name="Заголовок 15"/>
          <p:cNvSpPr>
            <a:spLocks noGrp="1"/>
          </p:cNvSpPr>
          <p:nvPr>
            <p:ph type="title" idx="4294967295"/>
          </p:nvPr>
        </p:nvSpPr>
        <p:spPr>
          <a:xfrm>
            <a:off x="349674" y="1108504"/>
            <a:ext cx="6783993" cy="711352"/>
          </a:xfrm>
        </p:spPr>
        <p:txBody>
          <a:bodyPr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Благодарю за внимание!</a:t>
            </a:r>
            <a:r>
              <a:rPr lang="ru-RU" sz="6600" b="1" dirty="0">
                <a:ln/>
                <a:solidFill>
                  <a:schemeClr val="accent3"/>
                </a:solidFill>
              </a:rPr>
              <a:t/>
            </a:r>
            <a:br>
              <a:rPr lang="ru-RU" sz="6600" b="1" dirty="0">
                <a:ln/>
                <a:solidFill>
                  <a:schemeClr val="accent3"/>
                </a:solidFill>
              </a:rPr>
            </a:br>
            <a:endParaRPr lang="ru-RU" sz="6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B5735F43-D536-CD4D-9AC1-BDF4003BE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860" y="3204716"/>
            <a:ext cx="5544616" cy="1544755"/>
          </a:xfr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err="1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Помолейко</a:t>
            </a:r>
            <a:r>
              <a:rPr lang="ru-RU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Денис Александрович</a:t>
            </a:r>
          </a:p>
          <a:p>
            <a:r>
              <a:rPr lang="ru-RU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+375297135811</a:t>
            </a:r>
          </a:p>
          <a:p>
            <a:r>
              <a:rPr lang="en-US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www.plodopitomnik.by</a:t>
            </a:r>
            <a:endParaRPr lang="en-US" dirty="0" smtClean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plodopitomnik@tut.by</a:t>
            </a:r>
            <a:endParaRPr lang="ru-RU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10019"/>
          <a:stretch>
            <a:fillRect/>
          </a:stretch>
        </p:blipFill>
        <p:spPr>
          <a:xfrm>
            <a:off x="6154973" y="2234252"/>
            <a:ext cx="1957388" cy="2447925"/>
          </a:xfrm>
        </p:spPr>
      </p:pic>
    </p:spTree>
    <p:extLst>
      <p:ext uri="{BB962C8B-B14F-4D97-AF65-F5344CB8AC3E}">
        <p14:creationId xmlns:p14="http://schemas.microsoft.com/office/powerpoint/2010/main" val="36414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10191" y="605881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b="1" dirty="0" smtClean="0">
                <a:solidFill>
                  <a:srgbClr val="387824"/>
                </a:solidFill>
              </a:rPr>
              <a:t>ПОДГОТОВКА ПОЧВЫ</a:t>
            </a:r>
            <a:endParaRPr lang="ru-RU" b="1" dirty="0">
              <a:solidFill>
                <a:srgbClr val="387824"/>
              </a:solidFill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76" y="1193994"/>
            <a:ext cx="7714882" cy="42076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Подготовку желательно начинать за два года до посадки ягодников, но допускается и за год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ru-RU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Озимые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сидераты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высеваются в сентябре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яровые весной,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первой-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половине лета. </a:t>
            </a:r>
            <a:endPara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Запахивать 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сидераты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до распускания цветков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Желательным является внесение минеральных удобрений </a:t>
            </a:r>
            <a:endPara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расчета 150 кг действующего вещества калия, </a:t>
            </a:r>
            <a:endPara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100-150 кг 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действующего вещества фосфора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ягодники закладывают весной, то 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сидераты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сеют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дискуют и запахивают, </a:t>
            </a:r>
            <a:endPara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осенней закладке ягодников те же операции </a:t>
            </a:r>
            <a:endPara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недель до посадки ягодных насаждений. </a:t>
            </a:r>
          </a:p>
          <a:p>
            <a:pPr marL="0" indent="0">
              <a:buNone/>
            </a:pPr>
            <a:endParaRPr lang="ru-RU" i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3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25288" y="5584403"/>
            <a:ext cx="3764347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841998" y="2246221"/>
            <a:ext cx="464452" cy="211261"/>
          </a:xfrm>
          <a:prstGeom prst="rightArrow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8198" y="1764556"/>
            <a:ext cx="1560489" cy="133124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Взрыхлить и выровнять почву (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дискование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вспашка). 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29147" y="1783410"/>
            <a:ext cx="1560489" cy="1348144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Даем возможность прорасти многолетним сорнякам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3948991" y="2254992"/>
            <a:ext cx="464452" cy="211261"/>
          </a:xfrm>
          <a:prstGeom prst="rightArrow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40096" y="1740795"/>
            <a:ext cx="1560489" cy="136671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Обрабатываем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глифосат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содержащими препаратами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6036108" y="2212890"/>
            <a:ext cx="464452" cy="211261"/>
          </a:xfrm>
          <a:prstGeom prst="rightArrow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542674" y="1710611"/>
            <a:ext cx="1560489" cy="136671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дискуем</a:t>
            </a:r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7169350" y="3267060"/>
            <a:ext cx="464452" cy="211261"/>
          </a:xfrm>
          <a:prstGeom prst="rightArrow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21331" y="3663764"/>
            <a:ext cx="1560489" cy="136671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Высеваем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сидераты</a:t>
            </a:r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6178440" y="4241490"/>
            <a:ext cx="464452" cy="211261"/>
          </a:xfrm>
          <a:prstGeom prst="rightArrow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57350" y="3648276"/>
            <a:ext cx="1560489" cy="136671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дискуем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0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36362" y="651576"/>
            <a:ext cx="6941032" cy="711352"/>
          </a:xfrm>
        </p:spPr>
        <p:txBody>
          <a:bodyPr anchor="t">
            <a:normAutofit fontScale="90000"/>
          </a:bodyPr>
          <a:lstStyle/>
          <a:p>
            <a:r>
              <a:rPr lang="ru-RU" b="1" dirty="0" smtClean="0">
                <a:solidFill>
                  <a:srgbClr val="387824"/>
                </a:solidFill>
              </a:rPr>
              <a:t>СРОКИ ПОСАДКИ</a:t>
            </a:r>
            <a:br>
              <a:rPr lang="ru-RU" b="1" dirty="0" smtClean="0">
                <a:solidFill>
                  <a:srgbClr val="387824"/>
                </a:solidFill>
              </a:rPr>
            </a:br>
            <a:r>
              <a:rPr lang="ru-RU" b="1" dirty="0">
                <a:solidFill>
                  <a:srgbClr val="387824"/>
                </a:solidFill>
              </a:rPr>
              <a:t>ОСЕННЯЯ ПОСАДКА РАСТЕНИЙ С ОКС</a:t>
            </a:r>
            <a:br>
              <a:rPr lang="ru-RU" b="1" dirty="0">
                <a:solidFill>
                  <a:srgbClr val="387824"/>
                </a:solidFill>
              </a:rPr>
            </a:br>
            <a:endParaRPr lang="ru-RU" b="1" dirty="0">
              <a:solidFill>
                <a:srgbClr val="387824"/>
              </a:solidFill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54" y="1144379"/>
            <a:ext cx="7714882" cy="4207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ru-RU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i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4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25288" y="5584403"/>
            <a:ext cx="3438847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680222" y="1986302"/>
            <a:ext cx="464452" cy="211261"/>
          </a:xfrm>
          <a:prstGeom prst="rightArrow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5202" y="1495840"/>
            <a:ext cx="2647989" cy="1228442"/>
          </a:xfrm>
          <a:prstGeom prst="ellipse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СМОРОДИНА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КРЫЖОВНИК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ЖИМОЛОСТЬ</a:t>
            </a:r>
          </a:p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4636348" y="1400698"/>
            <a:ext cx="2812484" cy="1444301"/>
          </a:xfrm>
          <a:prstGeom prst="ellipse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СЕНТЯБРЯ – 20 СЕНТЯБРЯ (КОГДА СПАДЕТ ЖАРА) –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НАСТУПЛЕНИЯ  ЗИМЫ</a:t>
            </a:r>
          </a:p>
          <a:p>
            <a:pPr algn="ctr"/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655202" y="3037899"/>
            <a:ext cx="2647989" cy="1228442"/>
          </a:xfrm>
          <a:prstGeom prst="ellipse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4534087" y="2902093"/>
            <a:ext cx="3064856" cy="1614768"/>
          </a:xfrm>
          <a:prstGeom prst="ellipse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СЕНТЯБРЯ – 20 СЕНТЯБРЯ (КОГДА СПАДЕТ ЖАРА) –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ЗАТЯГИВАТЬ ДО ЗАМОРОЗКОВ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8" name="Стрелка вправо 27"/>
          <p:cNvSpPr/>
          <p:nvPr/>
        </p:nvSpPr>
        <p:spPr>
          <a:xfrm>
            <a:off x="3742426" y="3549529"/>
            <a:ext cx="464452" cy="211261"/>
          </a:xfrm>
          <a:prstGeom prst="rightArrow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187872" y="4431645"/>
            <a:ext cx="5635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запоздалой посадке,  не успевшие укорениться растения часто вымерзают из-за воздуха в неуплотненном грунте. Чрезмерное заглубление саженцев малины так же может привести к тому, что растение может погибнуть.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888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76" y="1364577"/>
            <a:ext cx="7714882" cy="403984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387824"/>
                </a:solidFill>
              </a:rPr>
              <a:t>Правила посадки растений весной: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высаживать растения до распускания почек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обязательное наличие полива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необходимо уплотнить почву.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5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07752" y="5535662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899840" y="660895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БОРЬБА С СОРНОЙ РАСТИТЕЛЬНОСТЬЮ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6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07752" y="5568088"/>
            <a:ext cx="3672408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56" y="1095248"/>
            <a:ext cx="3133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на осень по засоренному растительностью участку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075" y="1634401"/>
            <a:ext cx="2589090" cy="33775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11122" y="1118204"/>
            <a:ext cx="3133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такой посадки на 6 год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38165" y="1634401"/>
            <a:ext cx="2217602" cy="33874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65" y="1649246"/>
            <a:ext cx="3006506" cy="33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971848" y="510255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ВЫБОР СОРТА ЧЕРНОЙ СМОРОДИНЫ </a:t>
            </a:r>
            <a:br>
              <a:rPr lang="ru-RU" dirty="0" smtClean="0">
                <a:solidFill>
                  <a:srgbClr val="5AC13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коротким периодом съема </a:t>
            </a:r>
            <a:r>
              <a:rPr lang="ru-RU" dirty="0" smtClean="0">
                <a:solidFill>
                  <a:srgbClr val="5AC131"/>
                </a:solidFill>
              </a:rPr>
              <a:t>до 5 дней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7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07752" y="5568088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420" y="1466633"/>
            <a:ext cx="2380952" cy="23809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072" y="2412628"/>
            <a:ext cx="2380952" cy="23809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24" y="1466633"/>
            <a:ext cx="2380952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5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53811" y="3529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sz="1800" dirty="0" smtClean="0">
                <a:solidFill>
                  <a:srgbClr val="5AC131"/>
                </a:solidFill>
              </a:rPr>
              <a:t>ВЫБОР СОРТА ЧЕРНОЙ СМОРОДИНЫ </a:t>
            </a:r>
            <a:br>
              <a:rPr lang="ru-RU" sz="1800" dirty="0" smtClean="0">
                <a:solidFill>
                  <a:srgbClr val="5AC13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со средним периодом съёма </a:t>
            </a:r>
            <a:r>
              <a:rPr lang="ru-RU" sz="1800" dirty="0" smtClean="0">
                <a:solidFill>
                  <a:srgbClr val="5AC131"/>
                </a:solidFill>
              </a:rPr>
              <a:t>около 7 дней</a:t>
            </a:r>
            <a:endParaRPr lang="ru-RU" sz="1800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8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07752" y="5568088"/>
            <a:ext cx="3384376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40" y="1042583"/>
            <a:ext cx="1428571" cy="14285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886" y="1062102"/>
            <a:ext cx="1428571" cy="142857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86" y="1062105"/>
            <a:ext cx="1428571" cy="142857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281" y="1062102"/>
            <a:ext cx="1428571" cy="14285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545" y="1042582"/>
            <a:ext cx="1428571" cy="14285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549" y="3043833"/>
            <a:ext cx="1428571" cy="14285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9939" y="3043833"/>
            <a:ext cx="1428571" cy="142857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4124" y="3038887"/>
            <a:ext cx="1428571" cy="142857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6514" y="3038885"/>
            <a:ext cx="1428571" cy="14285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0699" y="3038884"/>
            <a:ext cx="1428571" cy="142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1397" y="4595328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899840" y="433404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rgbClr val="5AC131"/>
                </a:solidFill>
              </a:rPr>
              <a:t>ВЫБОР СОРТА ЧЕРНОЙ СМОРОДИНЫ </a:t>
            </a:r>
            <a:br>
              <a:rPr lang="ru-RU" dirty="0" smtClean="0">
                <a:solidFill>
                  <a:srgbClr val="5AC13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продолжительным периодом съема </a:t>
            </a:r>
            <a:r>
              <a:rPr lang="ru-RU" dirty="0" smtClean="0">
                <a:solidFill>
                  <a:srgbClr val="5AC131"/>
                </a:solidFill>
              </a:rPr>
              <a:t>от 7 дней</a:t>
            </a:r>
            <a:endParaRPr lang="ru-RU" dirty="0">
              <a:solidFill>
                <a:srgbClr val="5AC13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9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07752" y="5568088"/>
            <a:ext cx="3600400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rgbClr val="EB028B"/>
                </a:solidFill>
              </a:rPr>
              <a:t>Ошибки при закладке ягодных насаждений (смородины, крыжовника, малины, жимолости) </a:t>
            </a:r>
            <a:endParaRPr lang="ru-RU" sz="1000" dirty="0">
              <a:solidFill>
                <a:srgbClr val="EB028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73" y="1317348"/>
            <a:ext cx="2380952" cy="2380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028" y="2195016"/>
            <a:ext cx="2380952" cy="2380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083" y="1317348"/>
            <a:ext cx="2380952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f17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hibition_template_16х9" id="{A077F074-2D96-424A-8138-DB26D9E81369}" vid="{F7A9F571-0041-7A4C-8F8D-56C158584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Wf17_presentation</Template>
  <TotalTime>5920</TotalTime>
  <Words>745</Words>
  <Application>Microsoft Office PowerPoint</Application>
  <PresentationFormat>Произвольный</PresentationFormat>
  <Paragraphs>151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Wf17_presentation</vt:lpstr>
      <vt:lpstr>Ошибки при закладке ягодных насаждений (смородины, крыжовника, малины, жимолости) </vt:lpstr>
      <vt:lpstr>ВЫБОР УЧАСТКА</vt:lpstr>
      <vt:lpstr>ПОДГОТОВКА ПОЧВЫ</vt:lpstr>
      <vt:lpstr>СРОКИ ПОСАДКИ ОСЕННЯЯ ПОСАДКА РАСТЕНИЙ С ОКС </vt:lpstr>
      <vt:lpstr>Презентация PowerPoint</vt:lpstr>
      <vt:lpstr>БОРЬБА С СОРНОЙ РАСТИТЕЛЬНОСТЬЮ</vt:lpstr>
      <vt:lpstr>ВЫБОР СОРТА ЧЕРНОЙ СМОРОДИНЫ  с коротким периодом съема до 5 дней</vt:lpstr>
      <vt:lpstr>ВЫБОР СОРТА ЧЕРНОЙ СМОРОДИНЫ  со средним периодом съёма около 7 дней</vt:lpstr>
      <vt:lpstr>ВЫБОР СОРТА ЧЕРНОЙ СМОРОДИНЫ  с продолжительным периодом съема от 7 дней</vt:lpstr>
      <vt:lpstr>ВЫБОР СОРТА КРЫЖОВНИКА  сильно шиповатый</vt:lpstr>
      <vt:lpstr>ВЫБОР СОРТА КРЫЖОВНИКА  шиповатый</vt:lpstr>
      <vt:lpstr>ВЫБОР СОРТА КРЫЖОВНИКА  слабо шипные</vt:lpstr>
      <vt:lpstr>ВЫБОР СОРТА МАЛИНЫ </vt:lpstr>
      <vt:lpstr>ВЫБОР СОРТА КРАСНОЙ И БЕЛОЙ СМОРОДИНЫ</vt:lpstr>
      <vt:lpstr>ВЫБОР ТЕХНИКИ ДЛЯ УБОРКИ ЯГОДЫ</vt:lpstr>
      <vt:lpstr>ВЫБОР СОРТА ЖИМОЛОСТИ</vt:lpstr>
      <vt:lpstr>ВЫБОР КАЧЕСТВЕННОГО  ПОСАДОЧНОГО МАТЕРИАЛА</vt:lpstr>
      <vt:lpstr>Плантация крыжовника возрастом 14 лет </vt:lpstr>
      <vt:lpstr>Плантации возрастом 10 лет</vt:lpstr>
      <vt:lpstr>Плантации возрастом 1 год</vt:lpstr>
      <vt:lpstr>Благодарю за внимание! </vt:lpstr>
    </vt:vector>
  </TitlesOfParts>
  <Manager/>
  <Company>Berry-Union.RU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Berry-Union.RU</dc:title>
  <dc:subject/>
  <dc:creator>Berry-Union.RU</dc:creator>
  <cp:keywords/>
  <dc:description/>
  <cp:lastModifiedBy>Anton</cp:lastModifiedBy>
  <cp:revision>139</cp:revision>
  <cp:lastPrinted>2020-02-21T09:32:03Z</cp:lastPrinted>
  <dcterms:created xsi:type="dcterms:W3CDTF">2017-08-31T15:35:35Z</dcterms:created>
  <dcterms:modified xsi:type="dcterms:W3CDTF">2020-02-21T16:15:33Z</dcterms:modified>
  <cp:category/>
</cp:coreProperties>
</file>